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2" r:id="rId6"/>
    <p:sldId id="260" r:id="rId7"/>
    <p:sldId id="263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c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/>
              <a:t>Faça clique para editar o estilo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xão rect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14044E-0B73-42A2-9F5A-970DF1DEE57D}" type="datetimeFigureOut">
              <a:rPr lang="pt-PT" smtClean="0"/>
              <a:pPr/>
              <a:t>06/12/2020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B16281-71DE-406C-9D81-6E4A761D4ED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044E-0B73-42A2-9F5A-970DF1DEE57D}" type="datetimeFigureOut">
              <a:rPr lang="pt-PT" smtClean="0"/>
              <a:pPr/>
              <a:t>06/12/2020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6281-71DE-406C-9D81-6E4A761D4ED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044E-0B73-42A2-9F5A-970DF1DEE57D}" type="datetimeFigureOut">
              <a:rPr lang="pt-PT" smtClean="0"/>
              <a:pPr/>
              <a:t>06/12/2020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6281-71DE-406C-9D81-6E4A761D4ED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044E-0B73-42A2-9F5A-970DF1DEE57D}" type="datetimeFigureOut">
              <a:rPr lang="pt-PT" smtClean="0"/>
              <a:pPr/>
              <a:t>06/12/2020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6281-71DE-406C-9D81-6E4A761D4ED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044E-0B73-42A2-9F5A-970DF1DEE57D}" type="datetimeFigureOut">
              <a:rPr lang="pt-PT" smtClean="0"/>
              <a:pPr/>
              <a:t>06/12/2020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6281-71DE-406C-9D81-6E4A761D4ED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044E-0B73-42A2-9F5A-970DF1DEE57D}" type="datetimeFigureOut">
              <a:rPr lang="pt-PT" smtClean="0"/>
              <a:pPr/>
              <a:t>06/12/2020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6281-71DE-406C-9D81-6E4A761D4ED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044E-0B73-42A2-9F5A-970DF1DEE57D}" type="datetimeFigureOut">
              <a:rPr lang="pt-PT" smtClean="0"/>
              <a:pPr/>
              <a:t>06/12/2020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6281-71DE-406C-9D81-6E4A761D4ED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044E-0B73-42A2-9F5A-970DF1DEE57D}" type="datetimeFigureOut">
              <a:rPr lang="pt-PT" smtClean="0"/>
              <a:pPr/>
              <a:t>06/12/2020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6281-71DE-406C-9D81-6E4A761D4ED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044E-0B73-42A2-9F5A-970DF1DEE57D}" type="datetimeFigureOut">
              <a:rPr lang="pt-PT" smtClean="0"/>
              <a:pPr/>
              <a:t>06/12/2020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6281-71DE-406C-9D81-6E4A761D4ED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F14044E-0B73-42A2-9F5A-970DF1DEE57D}" type="datetimeFigureOut">
              <a:rPr lang="pt-PT" smtClean="0"/>
              <a:pPr/>
              <a:t>06/12/2020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6281-71DE-406C-9D81-6E4A761D4ED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/>
              <a:t>Clique no ícone para adicionar uma imagem</a:t>
            </a:r>
            <a:endParaRPr kumimoji="0"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14044E-0B73-42A2-9F5A-970DF1DEE57D}" type="datetimeFigureOut">
              <a:rPr lang="pt-PT" smtClean="0"/>
              <a:pPr/>
              <a:t>06/12/2020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B16281-71DE-406C-9D81-6E4A761D4ED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c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xão rect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c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xão rect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Clique para editar os estilos</a:t>
            </a:r>
          </a:p>
          <a:p>
            <a:pPr lvl="1" eaLnBrk="1" latinLnBrk="0" hangingPunct="1"/>
            <a:r>
              <a:rPr kumimoji="0" lang="pt-PT"/>
              <a:t>Segundo nível</a:t>
            </a:r>
          </a:p>
          <a:p>
            <a:pPr lvl="2" eaLnBrk="1" latinLnBrk="0" hangingPunct="1"/>
            <a:r>
              <a:rPr kumimoji="0" lang="pt-PT"/>
              <a:t>Terceiro nível</a:t>
            </a:r>
          </a:p>
          <a:p>
            <a:pPr lvl="3" eaLnBrk="1" latinLnBrk="0" hangingPunct="1"/>
            <a:r>
              <a:rPr kumimoji="0" lang="pt-PT"/>
              <a:t>Quarto nível</a:t>
            </a:r>
          </a:p>
          <a:p>
            <a:pPr lvl="4" eaLnBrk="1" latinLnBrk="0" hangingPunct="1"/>
            <a:r>
              <a:rPr kumimoji="0" lang="pt-PT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14044E-0B73-42A2-9F5A-970DF1DEE57D}" type="datetimeFigureOut">
              <a:rPr lang="pt-PT" smtClean="0"/>
              <a:pPr/>
              <a:t>06/12/2020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B16281-71DE-406C-9D81-6E4A761D4ED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893E733-2311-4AA9-919C-BA282C243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38814" cy="1565299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Projeto</a:t>
            </a:r>
            <a:br>
              <a:rPr lang="pt-PT" sz="8000" dirty="0"/>
            </a:br>
            <a:endParaRPr lang="pt-PT" sz="8000" dirty="0"/>
          </a:p>
        </p:txBody>
      </p:sp>
      <p:sp>
        <p:nvSpPr>
          <p:cNvPr id="4" name="Subtítulo 5">
            <a:extLst>
              <a:ext uri="{FF2B5EF4-FFF2-40B4-BE49-F238E27FC236}">
                <a16:creationId xmlns="" xmlns:a16="http://schemas.microsoft.com/office/drawing/2014/main" id="{6240DAA4-D799-4B1F-A76F-F6A602D26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5849888"/>
            <a:ext cx="8748464" cy="100811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PT" sz="4400" u="sng" dirty="0"/>
              <a:t>Situação/Problema: </a:t>
            </a:r>
            <a:r>
              <a:rPr lang="pt-PT" sz="4400" b="0" dirty="0"/>
              <a:t>a nossa escola tem muito espaço que não é utilizado e queremos dar-lhe utilização sustentável</a:t>
            </a:r>
            <a:r>
              <a:rPr lang="pt-PT" b="0" dirty="0"/>
              <a:t>.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="" xmlns:a16="http://schemas.microsoft.com/office/drawing/2014/main" id="{2C864D4A-2D35-4913-A672-94B9B132CF5E}"/>
              </a:ext>
            </a:extLst>
          </p:cNvPr>
          <p:cNvSpPr txBox="1">
            <a:spLocks/>
          </p:cNvSpPr>
          <p:nvPr/>
        </p:nvSpPr>
        <p:spPr>
          <a:xfrm>
            <a:off x="1979712" y="2996952"/>
            <a:ext cx="5352711" cy="123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/>
              <a:t>Horta Escolar</a:t>
            </a:r>
          </a:p>
          <a:p>
            <a:r>
              <a:rPr lang="pt-PT" sz="3200" dirty="0"/>
              <a:t>(Biológica)</a:t>
            </a:r>
          </a:p>
        </p:txBody>
      </p:sp>
      <p:pic>
        <p:nvPicPr>
          <p:cNvPr id="1026" name="Picture 2" descr="Construtivismo: Teoria e Prática: Sequência didática: Horta Na escola">
            <a:extLst>
              <a:ext uri="{FF2B5EF4-FFF2-40B4-BE49-F238E27FC236}">
                <a16:creationId xmlns="" xmlns:a16="http://schemas.microsoft.com/office/drawing/2014/main" id="{507318E5-C8D5-463F-9681-5B30328FF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3380"/>
            <a:ext cx="3571875" cy="2095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2C864D4A-2D35-4913-A672-94B9B132CF5E}"/>
              </a:ext>
            </a:extLst>
          </p:cNvPr>
          <p:cNvSpPr txBox="1">
            <a:spLocks/>
          </p:cNvSpPr>
          <p:nvPr/>
        </p:nvSpPr>
        <p:spPr>
          <a:xfrm>
            <a:off x="3791289" y="4509120"/>
            <a:ext cx="5352711" cy="123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600" dirty="0"/>
              <a:t>EB1/JI Pinhal do General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2C864D4A-2D35-4913-A672-94B9B132CF5E}"/>
              </a:ext>
            </a:extLst>
          </p:cNvPr>
          <p:cNvSpPr txBox="1">
            <a:spLocks/>
          </p:cNvSpPr>
          <p:nvPr/>
        </p:nvSpPr>
        <p:spPr>
          <a:xfrm>
            <a:off x="6444208" y="0"/>
            <a:ext cx="26997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/>
              <a:t>2020/21</a:t>
            </a:r>
          </a:p>
        </p:txBody>
      </p:sp>
    </p:spTree>
    <p:extLst>
      <p:ext uri="{BB962C8B-B14F-4D97-AF65-F5344CB8AC3E}">
        <p14:creationId xmlns:p14="http://schemas.microsoft.com/office/powerpoint/2010/main" val="372508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9AF0D156-0408-4A70-B1CC-4BC7B7A5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243408"/>
            <a:ext cx="5504859" cy="1234380"/>
          </a:xfrm>
        </p:spPr>
        <p:txBody>
          <a:bodyPr>
            <a:normAutofit/>
          </a:bodyPr>
          <a:lstStyle/>
          <a:p>
            <a:r>
              <a:rPr lang="pt-PT" dirty="0"/>
              <a:t>Horta Escolar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EB37D891-FC6E-4BEC-99BC-5EB2883ED252}"/>
              </a:ext>
            </a:extLst>
          </p:cNvPr>
          <p:cNvSpPr/>
          <p:nvPr/>
        </p:nvSpPr>
        <p:spPr>
          <a:xfrm>
            <a:off x="179512" y="476672"/>
            <a:ext cx="878752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b="1" u="sng" dirty="0"/>
              <a:t>Objetivo(s)</a:t>
            </a:r>
            <a:r>
              <a:rPr lang="pt-PT" sz="3200" dirty="0"/>
              <a:t>: </a:t>
            </a:r>
          </a:p>
          <a:p>
            <a:pPr algn="just"/>
            <a:endParaRPr lang="pt-PT" sz="3200" dirty="0"/>
          </a:p>
          <a:p>
            <a:pPr algn="just">
              <a:buFont typeface="Arial" pitchFamily="34" charset="0"/>
              <a:buChar char="•"/>
            </a:pPr>
            <a:r>
              <a:rPr lang="pt-PT" sz="2800" dirty="0"/>
              <a:t>Utilizar sustentavelmente o espaço escolar; </a:t>
            </a:r>
          </a:p>
          <a:p>
            <a:pPr algn="just">
              <a:buFont typeface="Arial" pitchFamily="34" charset="0"/>
              <a:buChar char="•"/>
            </a:pPr>
            <a:r>
              <a:rPr lang="pt-PT" sz="2800" dirty="0"/>
              <a:t>Envolver toda a  comunidade escolar num trabalho coletivo de participação na construção de conhecimentos práticos para a produção de alimentos saudáveis, promovendo descobertas a respeito da realidade local e das alternativas de mudanças para um desenvolvimento sustentável;</a:t>
            </a:r>
          </a:p>
          <a:p>
            <a:pPr algn="just">
              <a:buFont typeface="Arial" pitchFamily="34" charset="0"/>
              <a:buChar char="•"/>
            </a:pPr>
            <a:r>
              <a:rPr lang="pt-PT" sz="2800" dirty="0"/>
              <a:t> Reconhecer a existência de uma grande variedade de plantas e das suas utilidades;</a:t>
            </a:r>
          </a:p>
          <a:p>
            <a:pPr algn="just">
              <a:buFont typeface="Arial" pitchFamily="34" charset="0"/>
              <a:buChar char="•"/>
            </a:pPr>
            <a:r>
              <a:rPr lang="pt-PT" sz="2800" dirty="0"/>
              <a:t> Identificar as características de algumas plantas; </a:t>
            </a:r>
          </a:p>
          <a:p>
            <a:pPr algn="just"/>
            <a:endParaRPr lang="pt-PT" dirty="0"/>
          </a:p>
          <a:p>
            <a:pPr algn="just"/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240520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9AF0D156-0408-4A70-B1CC-4BC7B7A5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-315416"/>
            <a:ext cx="5504859" cy="1234380"/>
          </a:xfrm>
        </p:spPr>
        <p:txBody>
          <a:bodyPr>
            <a:normAutofit/>
          </a:bodyPr>
          <a:lstStyle/>
          <a:p>
            <a:r>
              <a:rPr lang="pt-PT" dirty="0"/>
              <a:t>Horta Escolar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EB37D891-FC6E-4BEC-99BC-5EB2883ED252}"/>
              </a:ext>
            </a:extLst>
          </p:cNvPr>
          <p:cNvSpPr/>
          <p:nvPr/>
        </p:nvSpPr>
        <p:spPr>
          <a:xfrm>
            <a:off x="0" y="548680"/>
            <a:ext cx="9144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PT" sz="2800" dirty="0"/>
              <a:t>Relacionar algumas plantas e a sua utilização pelas pessoas e por outros animais; </a:t>
            </a:r>
          </a:p>
          <a:p>
            <a:pPr algn="just">
              <a:buFont typeface="Arial" pitchFamily="34" charset="0"/>
              <a:buChar char="•"/>
            </a:pPr>
            <a:r>
              <a:rPr lang="pt-PT" sz="2800" dirty="0"/>
              <a:t>Identificar a origem de alguns alimentos; </a:t>
            </a:r>
          </a:p>
          <a:p>
            <a:pPr algn="just">
              <a:buFont typeface="Arial" pitchFamily="34" charset="0"/>
              <a:buChar char="•"/>
            </a:pPr>
            <a:r>
              <a:rPr lang="pt-PT" sz="2800" dirty="0"/>
              <a:t>Cuidar do meio ambiente em que vivemos, preservando a natureza e os recursos que ela nos oferece; </a:t>
            </a:r>
          </a:p>
          <a:p>
            <a:pPr algn="just">
              <a:buFont typeface="Arial" pitchFamily="34" charset="0"/>
              <a:buChar char="•"/>
            </a:pPr>
            <a:r>
              <a:rPr lang="pt-PT" sz="2800" dirty="0"/>
              <a:t>Aumentar a produção de alimentos saudáveis;</a:t>
            </a:r>
          </a:p>
          <a:p>
            <a:pPr algn="just">
              <a:buFont typeface="Arial" pitchFamily="34" charset="0"/>
              <a:buChar char="•"/>
            </a:pPr>
            <a:r>
              <a:rPr lang="pt-PT" sz="2800" dirty="0"/>
              <a:t>Estimular uma alimentação saudável;</a:t>
            </a:r>
          </a:p>
          <a:p>
            <a:pPr algn="just">
              <a:buFont typeface="Arial" pitchFamily="34" charset="0"/>
              <a:buChar char="•"/>
            </a:pPr>
            <a:r>
              <a:rPr lang="pt-PT" sz="2800" dirty="0"/>
              <a:t>Construir sementeiras; </a:t>
            </a:r>
          </a:p>
          <a:p>
            <a:pPr algn="just">
              <a:buFont typeface="Arial" pitchFamily="34" charset="0"/>
              <a:buChar char="•"/>
            </a:pPr>
            <a:r>
              <a:rPr lang="pt-PT" sz="2800" dirty="0"/>
              <a:t>Construir polinizadores (hotéis de insetos);</a:t>
            </a:r>
          </a:p>
          <a:p>
            <a:pPr algn="just">
              <a:buFont typeface="Arial" pitchFamily="34" charset="0"/>
              <a:buChar char="•"/>
            </a:pPr>
            <a:r>
              <a:rPr lang="pt-PT" sz="2800" dirty="0"/>
              <a:t>Conhecer animais úteis e prejudiciais às hortas e as suas características;</a:t>
            </a:r>
          </a:p>
          <a:p>
            <a:pPr algn="just">
              <a:buFont typeface="Arial" pitchFamily="34" charset="0"/>
              <a:buChar char="•"/>
            </a:pPr>
            <a:r>
              <a:rPr lang="pt-PT" sz="2800" dirty="0"/>
              <a:t>Embelezar o espaço escolar;</a:t>
            </a:r>
          </a:p>
          <a:p>
            <a:pPr algn="just">
              <a:buFont typeface="Arial" pitchFamily="34" charset="0"/>
              <a:buChar char="•"/>
            </a:pPr>
            <a:r>
              <a:rPr lang="pt-PT" sz="2800" dirty="0"/>
              <a:t>Trabalhar transversalmente as áreas curriculares.</a:t>
            </a:r>
          </a:p>
          <a:p>
            <a:pPr algn="just"/>
            <a:endParaRPr lang="pt-PT" dirty="0"/>
          </a:p>
          <a:p>
            <a:pPr algn="just"/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240520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1A14277-71BD-41EA-A938-632E1C4B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29" y="1"/>
            <a:ext cx="7633742" cy="629877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/>
              <a:t>Horta Escolar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="" xmlns:a16="http://schemas.microsoft.com/office/drawing/2014/main" id="{7349B75D-C74A-4608-ABAD-04E5124C0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961518"/>
              </p:ext>
            </p:extLst>
          </p:nvPr>
        </p:nvGraphicFramePr>
        <p:xfrm>
          <a:off x="81887" y="656866"/>
          <a:ext cx="8956344" cy="5868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17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36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179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0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O que vamos fazer</a:t>
                      </a:r>
                      <a:endParaRPr lang="pt-PT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Como vamos fazer</a:t>
                      </a:r>
                      <a:endParaRPr lang="pt-PT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Recursos</a:t>
                      </a:r>
                      <a:endParaRPr lang="pt-PT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9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1º Fazer o levantamento dos espaços disponíveis e dividi-los pelos diferentes grupos heterogéneos.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Aproveitar, sempre que possível, os espaços disponíveis mais perto de cada sala de aula.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Decidir e acordar as medidas que terão as hortas.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Dividir os espaços igualmente para cada grupo.</a:t>
                      </a: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.Fitas métricas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.Estacas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.Cordas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.Martelos…</a:t>
                      </a:r>
                    </a:p>
                  </a:txBody>
                  <a:tcPr marL="13091" marR="13091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5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2º Cada grupo heterogéneo decidirá como quer fazer a sua horta de superfície, que materiais utilizar e as culturas a semear e pedir-se-á a participação dos EE na ajuda ao projeto.</a:t>
                      </a: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Chuva de ideias.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Pesquisa na internet, livros…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Votação.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Recolha dos materiais e das sementes.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.Computador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.Projetor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.Tablets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.Livros…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.Materiais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.Sementes, plantas, terra…</a:t>
                      </a:r>
                    </a:p>
                  </a:txBody>
                  <a:tcPr marL="13091" marR="13091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3º Preparar o espaço da horta</a:t>
                      </a:r>
                      <a:r>
                        <a:rPr lang="pt-PT" sz="1100" baseline="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com os materiais escolhidos, identificar as hortas e fazer um espantalho.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De acordo com o decidido.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Pintura no muro, placa ou outra.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.De acordo com o decidido</a:t>
                      </a:r>
                    </a:p>
                  </a:txBody>
                  <a:tcPr marL="13091" marR="13091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03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4º Fazer as plantações.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Fazer as plantações escolhidas.</a:t>
                      </a: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.Sementes, plantas, terra…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.Materiais de apoio (sacho, ancinho, regador, carrinho de mão, balde, …)</a:t>
                      </a:r>
                    </a:p>
                  </a:txBody>
                  <a:tcPr marL="13091" marR="13091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2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5º Cuidar da sua horta.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Decidir quem faz o quê e com que periodicidade (regar, apanhar ervas, plantar, colher, replantar…)</a:t>
                      </a: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.Sementes, plantas, terra…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.Materiais de apoio (sacho, ancinho, regador, carrinho de mão, balde, …)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2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6º Fazer as pesquisas/estudos que se entenderem acerca de assuntos relacionados com a horta escolar e com os conteúdos a abordar.</a:t>
                      </a: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Fazer pesquisas e estudos relacionados com a horta escolar e com os interesses e necessidades das turmas. (mini projetos ou </a:t>
                      </a:r>
                      <a:r>
                        <a:rPr lang="pt-PT" sz="1100" dirty="0" err="1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subprojetos</a:t>
                      </a: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.Computador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.Projetor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.Tablets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.Livros…</a:t>
                      </a:r>
                    </a:p>
                  </a:txBody>
                  <a:tcPr marL="13091" marR="13091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40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1A14277-71BD-41EA-A938-632E1C4B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29" y="1"/>
            <a:ext cx="7633742" cy="629877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/>
              <a:t>Horta Escolar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="" xmlns:a16="http://schemas.microsoft.com/office/drawing/2014/main" id="{7349B75D-C74A-4608-ABAD-04E5124C0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961518"/>
              </p:ext>
            </p:extLst>
          </p:nvPr>
        </p:nvGraphicFramePr>
        <p:xfrm>
          <a:off x="81887" y="656866"/>
          <a:ext cx="8956344" cy="2217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17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36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179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0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O que vamos fazer</a:t>
                      </a:r>
                      <a:endParaRPr lang="pt-PT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Como vamos fazer</a:t>
                      </a:r>
                      <a:endParaRPr lang="pt-PT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Recursos</a:t>
                      </a:r>
                      <a:endParaRPr lang="pt-PT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5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7º Apresentação ou divulgação do trabalho desenvolvido aos restantes grupos.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Ir dando a conhecer o trabalho realizado às diferentes turmas e à comunidade educativa.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.Facebook da escola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.Blog da turma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.Cartazes, folhetos…</a:t>
                      </a:r>
                    </a:p>
                  </a:txBody>
                  <a:tcPr marL="13091" marR="13091" marT="0" marB="0"/>
                </a:tc>
                <a:extLst>
                  <a:ext uri="{0D108BD9-81ED-4DB2-BD59-A6C34878D82A}">
                    <a16:rowId xmlns="" xmlns:a16="http://schemas.microsoft.com/office/drawing/2014/main" val="457083606"/>
                  </a:ext>
                </a:extLst>
              </a:tr>
              <a:tr h="566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8º Avaliação do projeto.</a:t>
                      </a: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Avaliar</a:t>
                      </a:r>
                      <a:r>
                        <a:rPr lang="pt-PT" sz="1100" baseline="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a execução do projeto (aspetos positivos/negativos; o que aprenderam; funcionamento; impacto na comunidade, aspetos a melhorar; novas propostas…)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91" marR="13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.Grelha LPNE ou outra</a:t>
                      </a:r>
                    </a:p>
                  </a:txBody>
                  <a:tcPr marL="13091" marR="13091" marT="0" marB="0"/>
                </a:tc>
                <a:extLst>
                  <a:ext uri="{0D108BD9-81ED-4DB2-BD59-A6C34878D82A}">
                    <a16:rowId xmlns="" xmlns:a16="http://schemas.microsoft.com/office/drawing/2014/main" val="791611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40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a de aviso com Linha 3 5">
            <a:extLst>
              <a:ext uri="{FF2B5EF4-FFF2-40B4-BE49-F238E27FC236}">
                <a16:creationId xmlns="" xmlns:a16="http://schemas.microsoft.com/office/drawing/2014/main" id="{9BCB59FC-407A-4350-8A09-E28A90ADF1D4}"/>
              </a:ext>
            </a:extLst>
          </p:cNvPr>
          <p:cNvSpPr/>
          <p:nvPr/>
        </p:nvSpPr>
        <p:spPr>
          <a:xfrm>
            <a:off x="307100" y="648071"/>
            <a:ext cx="2966266" cy="2420889"/>
          </a:xfrm>
          <a:prstGeom prst="borderCallout3">
            <a:avLst>
              <a:gd name="adj1" fmla="val 12283"/>
              <a:gd name="adj2" fmla="val 100198"/>
              <a:gd name="adj3" fmla="val 9494"/>
              <a:gd name="adj4" fmla="val 123781"/>
              <a:gd name="adj5" fmla="val 22819"/>
              <a:gd name="adj6" fmla="val 112192"/>
              <a:gd name="adj7" fmla="val 66810"/>
              <a:gd name="adj8" fmla="val 13059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800" b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Área de Formação Pessoal e Social</a:t>
            </a:r>
          </a:p>
          <a:p>
            <a:pPr marL="342900" lvl="0" indent="-342900">
              <a:lnSpc>
                <a:spcPct val="115000"/>
              </a:lnSpc>
              <a:buClr>
                <a:srgbClr val="EC3C5A"/>
              </a:buClr>
              <a:buSzPts val="1200"/>
              <a:buFont typeface="Calibri" panose="020F0502020204030204" pitchFamily="34" charset="0"/>
              <a:buChar char="•"/>
            </a:pPr>
            <a:endParaRPr lang="pt-PT" sz="1200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171450" indent="-171450" algn="just">
              <a:buFontTx/>
              <a:buChar char="-"/>
            </a:pPr>
            <a:r>
              <a:rPr lang="pt-PT" sz="11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Demonstrar empenho nas atividades/tarefas realizadas</a:t>
            </a:r>
            <a:r>
              <a:rPr lang="pt-PT" sz="1100" dirty="0">
                <a:latin typeface="Arial Black" panose="020B0A04020102020204" pitchFamily="34" charset="0"/>
                <a:ea typeface="Calibri" panose="020F0502020204030204" pitchFamily="34" charset="0"/>
              </a:rPr>
              <a:t>;</a:t>
            </a:r>
          </a:p>
          <a:p>
            <a:pPr marL="171450" indent="-171450" algn="just">
              <a:buFontTx/>
              <a:buChar char="-"/>
            </a:pPr>
            <a:r>
              <a:rPr lang="pt-PT" sz="11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Participar na planificação de atividades/tarefas, avaliando o trabalho desenvolvido;</a:t>
            </a:r>
          </a:p>
          <a:p>
            <a:pPr marL="171450" indent="-171450" algn="just">
              <a:buFontTx/>
              <a:buChar char="-"/>
            </a:pPr>
            <a:r>
              <a:rPr lang="pt-PT" sz="1100" dirty="0">
                <a:latin typeface="Arial Black" panose="020B0A04020102020204" pitchFamily="34" charset="0"/>
              </a:rPr>
              <a:t>Respeitar as regras estabelecidas para a utilização do espaço da horta e responsabilização pela manutenção </a:t>
            </a:r>
            <a:r>
              <a:rPr lang="pt-PT" sz="1100">
                <a:latin typeface="Arial Black" panose="020B0A04020102020204" pitchFamily="34" charset="0"/>
              </a:rPr>
              <a:t>do mesmo.</a:t>
            </a:r>
            <a:endParaRPr lang="pt-PT" sz="1100" dirty="0">
              <a:latin typeface="Arial Black" panose="020B0A04020102020204" pitchFamily="34" charset="0"/>
            </a:endParaRPr>
          </a:p>
        </p:txBody>
      </p:sp>
      <p:sp>
        <p:nvSpPr>
          <p:cNvPr id="5" name="Nota de aviso com Linha 3 14">
            <a:extLst>
              <a:ext uri="{FF2B5EF4-FFF2-40B4-BE49-F238E27FC236}">
                <a16:creationId xmlns="" xmlns:a16="http://schemas.microsoft.com/office/drawing/2014/main" id="{90FD9798-BB25-4F30-8999-335282736BAA}"/>
              </a:ext>
            </a:extLst>
          </p:cNvPr>
          <p:cNvSpPr/>
          <p:nvPr/>
        </p:nvSpPr>
        <p:spPr>
          <a:xfrm>
            <a:off x="5724128" y="476672"/>
            <a:ext cx="3238338" cy="3700997"/>
          </a:xfrm>
          <a:prstGeom prst="borderCallout3">
            <a:avLst>
              <a:gd name="adj1" fmla="val 32760"/>
              <a:gd name="adj2" fmla="val -1045"/>
              <a:gd name="adj3" fmla="val 37214"/>
              <a:gd name="adj4" fmla="val -7414"/>
              <a:gd name="adj5" fmla="val 12035"/>
              <a:gd name="adj6" fmla="val -10550"/>
              <a:gd name="adj7" fmla="val 74705"/>
              <a:gd name="adj8" fmla="val -1832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b="1" dirty="0">
              <a:solidFill>
                <a:srgbClr val="0070C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pt-PT" b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Área do Conhecimento do Mundo</a:t>
            </a:r>
          </a:p>
          <a:p>
            <a:pPr algn="just"/>
            <a:r>
              <a:rPr lang="pt-PT" sz="1100" dirty="0">
                <a:latin typeface="Arial Black" panose="020B0A04020102020204" pitchFamily="34" charset="0"/>
              </a:rPr>
              <a:t>- Demonstrar curiosidade e interesse pelo meio que nos rodeia, nomeadamente por tudo o que envolve o cultivo da horta, observando e colocando questões que evidenciam o desejo de saber mais;</a:t>
            </a:r>
          </a:p>
          <a:p>
            <a:pPr algn="just"/>
            <a:r>
              <a:rPr lang="pt-PT" sz="1100" b="1" dirty="0">
                <a:latin typeface="Arial Black" panose="020B0A04020102020204" pitchFamily="34" charset="0"/>
              </a:rPr>
              <a:t>- </a:t>
            </a:r>
            <a:r>
              <a:rPr lang="pt-PT" sz="1100" dirty="0">
                <a:latin typeface="Arial Black" panose="020B0A04020102020204" pitchFamily="34" charset="0"/>
              </a:rPr>
              <a:t>Participar com interesse na planificação e implementação da metodologia que caracteriza o processo de investigação científica (observar, comparar, pesquisar, experimentar, registar, tirar conclusões);</a:t>
            </a:r>
            <a:endParaRPr lang="pt-PT" sz="11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800" b="1" dirty="0">
                <a:latin typeface="Arial Black" panose="020B0A04020102020204" pitchFamily="34" charset="0"/>
              </a:rPr>
              <a:t>-</a:t>
            </a:r>
            <a:r>
              <a:rPr lang="pt-PT" sz="11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Manifestar comportamentos de preocupação com a conservação e </a:t>
            </a:r>
            <a:r>
              <a:rPr lang="pt-PT" sz="11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preservação do </a:t>
            </a:r>
            <a:r>
              <a:rPr lang="pt-PT" sz="11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meio ambiente;</a:t>
            </a:r>
          </a:p>
          <a:p>
            <a:pPr algn="just"/>
            <a:r>
              <a:rPr lang="pt-PT" sz="1100" b="1" dirty="0">
                <a:solidFill>
                  <a:srgbClr val="000000"/>
                </a:solidFill>
                <a:latin typeface="Arial Black" panose="020B0A04020102020204" pitchFamily="34" charset="0"/>
              </a:rPr>
              <a:t>- Sensibilizar para a importância da alimentação saudável.</a:t>
            </a:r>
            <a:endParaRPr lang="pt-PT" sz="1100" b="1" dirty="0">
              <a:latin typeface="Arial Black" panose="020B0A04020102020204" pitchFamily="34" charset="0"/>
            </a:endParaRPr>
          </a:p>
          <a:p>
            <a:pPr marL="342900" lvl="0" indent="-342900">
              <a:lnSpc>
                <a:spcPct val="115000"/>
              </a:lnSpc>
              <a:buClr>
                <a:srgbClr val="EC3C5A"/>
              </a:buClr>
              <a:buSzPts val="1200"/>
              <a:buFont typeface="Calibri" panose="020F0502020204030204" pitchFamily="34" charset="0"/>
              <a:buChar char="•"/>
            </a:pPr>
            <a:endParaRPr lang="pt-PT" sz="1200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7" name="Nota de aviso com Linha 3 17">
            <a:extLst>
              <a:ext uri="{FF2B5EF4-FFF2-40B4-BE49-F238E27FC236}">
                <a16:creationId xmlns="" xmlns:a16="http://schemas.microsoft.com/office/drawing/2014/main" id="{1A92BAB3-0D3C-49F7-A397-FCF0E1119229}"/>
              </a:ext>
            </a:extLst>
          </p:cNvPr>
          <p:cNvSpPr/>
          <p:nvPr/>
        </p:nvSpPr>
        <p:spPr>
          <a:xfrm>
            <a:off x="179512" y="3789040"/>
            <a:ext cx="5112568" cy="2049451"/>
          </a:xfrm>
          <a:prstGeom prst="borderCallout3">
            <a:avLst>
              <a:gd name="adj1" fmla="val 33584"/>
              <a:gd name="adj2" fmla="val 99893"/>
              <a:gd name="adj3" fmla="val 52530"/>
              <a:gd name="adj4" fmla="val 109168"/>
              <a:gd name="adj5" fmla="val -8861"/>
              <a:gd name="adj6" fmla="val 101017"/>
              <a:gd name="adj7" fmla="val -21152"/>
              <a:gd name="adj8" fmla="val 745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b="1" dirty="0">
              <a:latin typeface="Arial Black" panose="020B0A04020102020204" pitchFamily="34" charset="0"/>
            </a:endParaRPr>
          </a:p>
          <a:p>
            <a:pPr algn="ctr"/>
            <a:endParaRPr lang="pt-PT" sz="1800" b="1" dirty="0">
              <a:solidFill>
                <a:srgbClr val="0070C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/>
            <a:endParaRPr lang="pt-PT" sz="1800" b="1" dirty="0">
              <a:solidFill>
                <a:srgbClr val="0070C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/>
            <a:endParaRPr lang="pt-PT" sz="1800" b="1" dirty="0">
              <a:solidFill>
                <a:srgbClr val="0070C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pt-PT" sz="1800" b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Área de Expressão e Comunicação</a:t>
            </a:r>
          </a:p>
          <a:p>
            <a:pPr marL="285750" indent="-285750" algn="just">
              <a:buFontTx/>
              <a:buChar char="-"/>
            </a:pPr>
            <a:r>
              <a:rPr lang="pt-PT" sz="1100" b="1" dirty="0">
                <a:latin typeface="Arial Black" panose="020B0A04020102020204" pitchFamily="34" charset="0"/>
              </a:rPr>
              <a:t>Explorar e manipular diferentes materiais e objetos necessários à manutenção da horta;</a:t>
            </a:r>
          </a:p>
          <a:p>
            <a:pPr marL="285750" indent="-285750" algn="just">
              <a:buFontTx/>
              <a:buChar char="-"/>
            </a:pPr>
            <a:r>
              <a:rPr lang="pt-PT" sz="1100" b="1" dirty="0">
                <a:latin typeface="Arial Black" panose="020B0A04020102020204" pitchFamily="34" charset="0"/>
              </a:rPr>
              <a:t>Utilizar diferentes técnicas e materiais para identificar os produtos e o espaço da horta;</a:t>
            </a:r>
          </a:p>
          <a:p>
            <a:pPr marL="285750" indent="-285750" algn="just">
              <a:buFontTx/>
              <a:buChar char="-"/>
            </a:pPr>
            <a:r>
              <a:rPr lang="pt-PT" sz="1100" b="1" dirty="0">
                <a:latin typeface="Arial Black" panose="020B0A04020102020204" pitchFamily="34" charset="0"/>
              </a:rPr>
              <a:t>Explorar histórias, músicas e sons relacionados com esta temática;</a:t>
            </a:r>
          </a:p>
          <a:p>
            <a:pPr marL="285750" indent="-285750" algn="just">
              <a:buFontTx/>
              <a:buChar char="-"/>
            </a:pPr>
            <a:r>
              <a:rPr lang="pt-PT" sz="1100" b="1" dirty="0">
                <a:latin typeface="Arial Black" panose="020B0A04020102020204" pitchFamily="34" charset="0"/>
              </a:rPr>
              <a:t>Enriquecer o vocabulário;</a:t>
            </a:r>
          </a:p>
          <a:p>
            <a:pPr marL="285750" indent="-285750" algn="just">
              <a:buFontTx/>
              <a:buChar char="-"/>
            </a:pPr>
            <a:r>
              <a:rPr lang="pt-PT" sz="1100" b="1" dirty="0">
                <a:latin typeface="Arial Black" panose="020B0A04020102020204" pitchFamily="34" charset="0"/>
              </a:rPr>
              <a:t>Tratar os dados recolhidos, comparar medidas, identificar posições, aplicando noções matemáticas já exploradas.</a:t>
            </a:r>
          </a:p>
          <a:p>
            <a:pPr marL="285750" indent="-285750" algn="just">
              <a:buFontTx/>
              <a:buChar char="-"/>
            </a:pPr>
            <a:endParaRPr lang="pt-PT" sz="1100" b="1" dirty="0">
              <a:latin typeface="Arial Black" panose="020B0A04020102020204" pitchFamily="34" charset="0"/>
            </a:endParaRPr>
          </a:p>
          <a:p>
            <a:pPr marL="285750" indent="-285750" algn="just">
              <a:buFontTx/>
              <a:buChar char="-"/>
            </a:pPr>
            <a:endParaRPr lang="pt-PT" sz="1100" b="1" dirty="0">
              <a:latin typeface="Arial Black" panose="020B0A040201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pt-PT" b="1" dirty="0">
              <a:latin typeface="Arial Black" panose="020B0A04020102020204" pitchFamily="34" charset="0"/>
            </a:endParaRPr>
          </a:p>
          <a:p>
            <a:pPr algn="ctr"/>
            <a:endParaRPr lang="pt-PT" sz="800" b="1" dirty="0">
              <a:latin typeface="Arial Black" panose="020B0A0402010202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pt-PT" sz="1200" dirty="0">
              <a:latin typeface="Arial Black" panose="020B0A04020102020204" pitchFamily="34" charset="0"/>
            </a:endParaRPr>
          </a:p>
          <a:p>
            <a:pPr>
              <a:lnSpc>
                <a:spcPct val="107000"/>
              </a:lnSpc>
            </a:pPr>
            <a:endParaRPr lang="pt-PT" sz="1200" dirty="0">
              <a:latin typeface="Arial Black" panose="020B0A04020102020204" pitchFamily="34" charset="0"/>
            </a:endParaRPr>
          </a:p>
          <a:p>
            <a:pPr>
              <a:lnSpc>
                <a:spcPct val="107000"/>
              </a:lnSpc>
            </a:pPr>
            <a:r>
              <a:rPr lang="pt-PT" sz="1200" b="1" cap="all" dirty="0">
                <a:latin typeface="Arial Black" panose="020B0A04020102020204" pitchFamily="34" charset="0"/>
              </a:rPr>
              <a:t> </a:t>
            </a:r>
            <a:endParaRPr lang="pt-PT" sz="1200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342900" lvl="0" indent="-342900">
              <a:lnSpc>
                <a:spcPct val="115000"/>
              </a:lnSpc>
              <a:buClr>
                <a:srgbClr val="EC3C5A"/>
              </a:buClr>
              <a:buSzPts val="1200"/>
              <a:buFont typeface="Calibri" panose="020F0502020204030204" pitchFamily="34" charset="0"/>
              <a:buChar char="•"/>
            </a:pPr>
            <a:endParaRPr lang="pt-PT" sz="1200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11" name="Título 1">
            <a:extLst>
              <a:ext uri="{FF2B5EF4-FFF2-40B4-BE49-F238E27FC236}">
                <a16:creationId xmlns="" xmlns:a16="http://schemas.microsoft.com/office/drawing/2014/main" id="{3D8E87D2-B00E-49BC-9224-B07B55807BB8}"/>
              </a:ext>
            </a:extLst>
          </p:cNvPr>
          <p:cNvSpPr txBox="1">
            <a:spLocks/>
          </p:cNvSpPr>
          <p:nvPr/>
        </p:nvSpPr>
        <p:spPr>
          <a:xfrm>
            <a:off x="3275856" y="0"/>
            <a:ext cx="425950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b="0" dirty="0">
                <a:solidFill>
                  <a:schemeClr val="tx1"/>
                </a:solidFill>
              </a:rPr>
              <a:t>Horta Escolar</a:t>
            </a:r>
          </a:p>
        </p:txBody>
      </p:sp>
      <p:pic>
        <p:nvPicPr>
          <p:cNvPr id="12" name="Picture 2" descr="Construtivismo: Teoria e Prática: Sequência didática: Horta Na escola">
            <a:extLst>
              <a:ext uri="{FF2B5EF4-FFF2-40B4-BE49-F238E27FC236}">
                <a16:creationId xmlns="" xmlns:a16="http://schemas.microsoft.com/office/drawing/2014/main" id="{0197C18B-36E7-4365-899F-4DD50435D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32856"/>
            <a:ext cx="2319338" cy="13606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7452320" y="188640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Pré Escolar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0" y="260648"/>
            <a:ext cx="337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Competências a desenvolver</a:t>
            </a:r>
          </a:p>
        </p:txBody>
      </p:sp>
    </p:spTree>
    <p:extLst>
      <p:ext uri="{BB962C8B-B14F-4D97-AF65-F5344CB8AC3E}">
        <p14:creationId xmlns:p14="http://schemas.microsoft.com/office/powerpoint/2010/main" val="50197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a de aviso com Linha 3 5">
            <a:extLst>
              <a:ext uri="{FF2B5EF4-FFF2-40B4-BE49-F238E27FC236}">
                <a16:creationId xmlns="" xmlns:a16="http://schemas.microsoft.com/office/drawing/2014/main" id="{9BCB59FC-407A-4350-8A09-E28A90ADF1D4}"/>
              </a:ext>
            </a:extLst>
          </p:cNvPr>
          <p:cNvSpPr/>
          <p:nvPr/>
        </p:nvSpPr>
        <p:spPr>
          <a:xfrm>
            <a:off x="97423" y="627796"/>
            <a:ext cx="3391478" cy="2529273"/>
          </a:xfrm>
          <a:prstGeom prst="borderCallout3">
            <a:avLst>
              <a:gd name="adj1" fmla="val 12283"/>
              <a:gd name="adj2" fmla="val 100198"/>
              <a:gd name="adj3" fmla="val 9494"/>
              <a:gd name="adj4" fmla="val 123781"/>
              <a:gd name="adj5" fmla="val 22819"/>
              <a:gd name="adj6" fmla="val 112192"/>
              <a:gd name="adj7" fmla="val 66810"/>
              <a:gd name="adj8" fmla="val 13059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sz="1200" b="1" dirty="0">
              <a:latin typeface="Arial Black" panose="020B0A04020102020204" pitchFamily="34" charset="0"/>
            </a:endParaRPr>
          </a:p>
          <a:p>
            <a:pPr algn="ctr"/>
            <a:endParaRPr lang="pt-PT" sz="1200" b="1" dirty="0">
              <a:latin typeface="Arial Black" panose="020B0A04020102020204" pitchFamily="34" charset="0"/>
            </a:endParaRPr>
          </a:p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pt-PT" b="1" dirty="0">
                <a:solidFill>
                  <a:srgbClr val="0070C0"/>
                </a:solidFill>
                <a:latin typeface="Arial Black" panose="020B0A04020102020204" pitchFamily="34" charset="0"/>
              </a:rPr>
              <a:t>Português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b="1" dirty="0">
                <a:latin typeface="Arial Black" panose="020B0A04020102020204" pitchFamily="34" charset="0"/>
                <a:ea typeface="Calibri" panose="020F0502020204030204" pitchFamily="34" charset="0"/>
                <a:cs typeface="Calibri-Bold"/>
              </a:rPr>
              <a:t>Fala com clareza e articula de modo adequado as palavras.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b="1" dirty="0">
                <a:latin typeface="Arial Black" panose="020B0A04020102020204" pitchFamily="34" charset="0"/>
                <a:ea typeface="Calibri" panose="020F0502020204030204" pitchFamily="34" charset="0"/>
                <a:cs typeface="Calibri-Bold"/>
              </a:rPr>
              <a:t>Exprime opiniões e fundamenta-as.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b="1" dirty="0">
                <a:latin typeface="Arial Black" panose="020B0A04020102020204" pitchFamily="34" charset="0"/>
                <a:ea typeface="Calibri" panose="020F0502020204030204" pitchFamily="34" charset="0"/>
                <a:cs typeface="Calibri-Bold"/>
              </a:rPr>
              <a:t>Gere adequadamente a tomada de vez em comunicação, com respeito pelos princípios da cooperação e da cortesia.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b="1" dirty="0">
                <a:latin typeface="Arial Black" panose="020B0A04020102020204" pitchFamily="34" charset="0"/>
                <a:ea typeface="Calibri" panose="020F0502020204030204" pitchFamily="34" charset="0"/>
                <a:cs typeface="Calibri-Bold"/>
              </a:rPr>
              <a:t>Interpreta vários tipos de informação constante em: livros, internet, panfletos, texto informativo sobre hortas, rótulos das sementes.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PT" sz="1100" b="1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PT" sz="1100" b="1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t-PT" sz="1000" b="1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algn="ctr"/>
            <a:endParaRPr lang="pt-PT" sz="1200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5" name="Nota de aviso com Linha 3 14">
            <a:extLst>
              <a:ext uri="{FF2B5EF4-FFF2-40B4-BE49-F238E27FC236}">
                <a16:creationId xmlns="" xmlns:a16="http://schemas.microsoft.com/office/drawing/2014/main" id="{90FD9798-BB25-4F30-8999-335282736BAA}"/>
              </a:ext>
            </a:extLst>
          </p:cNvPr>
          <p:cNvSpPr/>
          <p:nvPr/>
        </p:nvSpPr>
        <p:spPr>
          <a:xfrm>
            <a:off x="5808239" y="557973"/>
            <a:ext cx="2818365" cy="2222956"/>
          </a:xfrm>
          <a:prstGeom prst="borderCallout3">
            <a:avLst>
              <a:gd name="adj1" fmla="val 32760"/>
              <a:gd name="adj2" fmla="val -1045"/>
              <a:gd name="adj3" fmla="val 53401"/>
              <a:gd name="adj4" fmla="val -7414"/>
              <a:gd name="adj5" fmla="val 12035"/>
              <a:gd name="adj6" fmla="val -10550"/>
              <a:gd name="adj7" fmla="val 84161"/>
              <a:gd name="adj8" fmla="val -186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b="1" dirty="0">
              <a:latin typeface="Arial Black" panose="020B0A04020102020204" pitchFamily="34" charset="0"/>
            </a:endParaRPr>
          </a:p>
          <a:p>
            <a:pPr algn="ctr"/>
            <a:endParaRPr lang="pt-PT" b="1" dirty="0">
              <a:latin typeface="Arial Black" panose="020B0A04020102020204" pitchFamily="34" charset="0"/>
            </a:endParaRPr>
          </a:p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pt-PT" b="1" dirty="0">
                <a:solidFill>
                  <a:srgbClr val="0070C0"/>
                </a:solidFill>
                <a:latin typeface="Arial Black" panose="020B0A04020102020204" pitchFamily="34" charset="0"/>
              </a:rPr>
              <a:t>Estudo do Meio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b="1" dirty="0">
                <a:solidFill>
                  <a:schemeClr val="tx1"/>
                </a:solidFill>
                <a:latin typeface="Arial Black" panose="020B0A04020102020204" pitchFamily="34" charset="0"/>
              </a:rPr>
              <a:t>Utiliza processos simples na realização de atividades experimentais.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Proporcionar aos alunos o cultivo de alimentos saudáveis.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b="1" dirty="0">
                <a:solidFill>
                  <a:schemeClr val="tx1"/>
                </a:solidFill>
                <a:latin typeface="Arial Black" panose="020B0A04020102020204" pitchFamily="34" charset="0"/>
              </a:rPr>
              <a:t>Despertar interesse pelo cultivo da horta e pelo conhecimento do processo de germinação.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b="1" dirty="0">
                <a:solidFill>
                  <a:schemeClr val="tx1"/>
                </a:solidFill>
                <a:latin typeface="Arial Black" panose="020B0A04020102020204" pitchFamily="34" charset="0"/>
              </a:rPr>
              <a:t>Mostra consciência de que os seus atos e decisões afetam a sua saúde e o ambiente.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PT" sz="11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PT" sz="11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PT" sz="11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pt-PT" sz="1000" b="1" dirty="0">
              <a:latin typeface="Arial Black" panose="020B0A04020102020204" pitchFamily="34" charset="0"/>
            </a:endParaRPr>
          </a:p>
          <a:p>
            <a:pPr algn="ctr"/>
            <a:endParaRPr lang="pt-PT" b="1" dirty="0">
              <a:latin typeface="Arial Black" panose="020B0A04020102020204" pitchFamily="34" charset="0"/>
            </a:endParaRPr>
          </a:p>
          <a:p>
            <a:pPr algn="ctr"/>
            <a:endParaRPr lang="pt-PT" sz="800" b="1" dirty="0">
              <a:latin typeface="Arial Black" panose="020B0A04020102020204" pitchFamily="34" charset="0"/>
            </a:endParaRPr>
          </a:p>
          <a:p>
            <a:pPr marL="342900" lvl="0" indent="-342900">
              <a:lnSpc>
                <a:spcPct val="115000"/>
              </a:lnSpc>
              <a:buClr>
                <a:srgbClr val="EC3C5A"/>
              </a:buClr>
              <a:buSzPts val="1200"/>
              <a:buFont typeface="Calibri" panose="020F0502020204030204" pitchFamily="34" charset="0"/>
              <a:buChar char="•"/>
            </a:pPr>
            <a:endParaRPr lang="pt-PT" sz="1200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6" name="Nota de aviso com Linha 3 16">
            <a:extLst>
              <a:ext uri="{FF2B5EF4-FFF2-40B4-BE49-F238E27FC236}">
                <a16:creationId xmlns="" xmlns:a16="http://schemas.microsoft.com/office/drawing/2014/main" id="{A2B179AA-260A-479E-B8AF-3B2578C3B864}"/>
              </a:ext>
            </a:extLst>
          </p:cNvPr>
          <p:cNvSpPr/>
          <p:nvPr/>
        </p:nvSpPr>
        <p:spPr>
          <a:xfrm>
            <a:off x="5868144" y="2900004"/>
            <a:ext cx="2818365" cy="1477286"/>
          </a:xfrm>
          <a:prstGeom prst="borderCallout3">
            <a:avLst>
              <a:gd name="adj1" fmla="val 33206"/>
              <a:gd name="adj2" fmla="val -305"/>
              <a:gd name="adj3" fmla="val 71008"/>
              <a:gd name="adj4" fmla="val -20954"/>
              <a:gd name="adj5" fmla="val 31301"/>
              <a:gd name="adj6" fmla="val -32475"/>
              <a:gd name="adj7" fmla="val 25853"/>
              <a:gd name="adj8" fmla="val -3114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b="1" dirty="0">
              <a:latin typeface="Arial Black" panose="020B0A04020102020204" pitchFamily="34" charset="0"/>
            </a:endParaRPr>
          </a:p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pt-PT" b="1" dirty="0">
                <a:solidFill>
                  <a:srgbClr val="0070C0"/>
                </a:solidFill>
                <a:latin typeface="Arial Black" panose="020B0A04020102020204" pitchFamily="34" charset="0"/>
              </a:rPr>
              <a:t>Expressões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dirty="0">
                <a:solidFill>
                  <a:schemeClr val="tx1"/>
                </a:solidFill>
                <a:latin typeface="Arial Black" panose="020B0A04020102020204" pitchFamily="34" charset="0"/>
              </a:rPr>
              <a:t>Partilha com os pares músicas sobre a horta e tradições culturais relacionadas com a agricultura.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dirty="0">
                <a:solidFill>
                  <a:schemeClr val="tx1"/>
                </a:solidFill>
                <a:latin typeface="Arial Black" panose="020B0A04020102020204" pitchFamily="34" charset="0"/>
              </a:rPr>
              <a:t>Constrói utilizando vários materiais os identificadores para a horta.</a:t>
            </a:r>
          </a:p>
          <a:p>
            <a:pPr algn="ctr"/>
            <a:endParaRPr lang="pt-PT" b="1" dirty="0">
              <a:latin typeface="Arial Black" panose="020B0A04020102020204" pitchFamily="34" charset="0"/>
            </a:endParaRPr>
          </a:p>
          <a:p>
            <a:pPr algn="ctr"/>
            <a:endParaRPr lang="pt-PT" sz="800" b="1" dirty="0">
              <a:latin typeface="Arial Black" panose="020B0A04020102020204" pitchFamily="34" charset="0"/>
            </a:endParaRPr>
          </a:p>
          <a:p>
            <a:pPr marL="342900" lvl="0" indent="-342900">
              <a:lnSpc>
                <a:spcPct val="115000"/>
              </a:lnSpc>
              <a:buClr>
                <a:srgbClr val="EC3C5A"/>
              </a:buClr>
              <a:buSzPts val="1200"/>
              <a:buFont typeface="Calibri" panose="020F0502020204030204" pitchFamily="34" charset="0"/>
              <a:buChar char="•"/>
            </a:pPr>
            <a:endParaRPr lang="pt-PT" sz="1200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algn="ctr"/>
            <a:endParaRPr lang="pt-PT" dirty="0"/>
          </a:p>
        </p:txBody>
      </p:sp>
      <p:sp>
        <p:nvSpPr>
          <p:cNvPr id="7" name="Nota de aviso com Linha 3 17">
            <a:extLst>
              <a:ext uri="{FF2B5EF4-FFF2-40B4-BE49-F238E27FC236}">
                <a16:creationId xmlns="" xmlns:a16="http://schemas.microsoft.com/office/drawing/2014/main" id="{1A92BAB3-0D3C-49F7-A397-FCF0E1119229}"/>
              </a:ext>
            </a:extLst>
          </p:cNvPr>
          <p:cNvSpPr/>
          <p:nvPr/>
        </p:nvSpPr>
        <p:spPr>
          <a:xfrm>
            <a:off x="107504" y="3429000"/>
            <a:ext cx="3325985" cy="1728193"/>
          </a:xfrm>
          <a:prstGeom prst="borderCallout3">
            <a:avLst>
              <a:gd name="adj1" fmla="val 32844"/>
              <a:gd name="adj2" fmla="val 100316"/>
              <a:gd name="adj3" fmla="val 38717"/>
              <a:gd name="adj4" fmla="val 109874"/>
              <a:gd name="adj5" fmla="val 3294"/>
              <a:gd name="adj6" fmla="val 122676"/>
              <a:gd name="adj7" fmla="val -30933"/>
              <a:gd name="adj8" fmla="val 1322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pt-PT" b="1" dirty="0">
                <a:solidFill>
                  <a:srgbClr val="0070C0"/>
                </a:solidFill>
                <a:latin typeface="Arial Black" panose="020B0A04020102020204" pitchFamily="34" charset="0"/>
              </a:rPr>
              <a:t>Matemática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b="1" dirty="0">
                <a:latin typeface="Arial Black" panose="020B0A04020102020204" pitchFamily="34" charset="0"/>
              </a:rPr>
              <a:t>Revela interesse pela matemática, sendo capaz de aplicar os conhecimentos em diferentes situações.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b="1" dirty="0">
                <a:latin typeface="Arial Black" panose="020B0A04020102020204" pitchFamily="34" charset="0"/>
              </a:rPr>
              <a:t>Desenvolve persistência, autonomia e à vontade em lidar com situações que envolvam a matemática.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PT" sz="1100" b="1" dirty="0">
              <a:latin typeface="Arial Black" panose="020B0A04020102020204" pitchFamily="34" charset="0"/>
            </a:endParaRPr>
          </a:p>
          <a:p>
            <a:endParaRPr lang="pt-PT" sz="1100" b="1" dirty="0">
              <a:latin typeface="Arial Black" panose="020B0A04020102020204" pitchFamily="34" charset="0"/>
            </a:endParaRPr>
          </a:p>
          <a:p>
            <a:endParaRPr lang="pt-PT" sz="1100" b="1" dirty="0">
              <a:latin typeface="Arial Black" panose="020B0A04020102020204" pitchFamily="34" charset="0"/>
            </a:endParaRPr>
          </a:p>
          <a:p>
            <a:pPr algn="ctr"/>
            <a:endParaRPr lang="pt-PT" sz="800" b="1" dirty="0">
              <a:latin typeface="Arial Black" panose="020B0A0402010202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pt-PT" sz="1200" dirty="0">
              <a:latin typeface="Arial Black" panose="020B0A04020102020204" pitchFamily="34" charset="0"/>
            </a:endParaRPr>
          </a:p>
          <a:p>
            <a:pPr>
              <a:lnSpc>
                <a:spcPct val="107000"/>
              </a:lnSpc>
            </a:pPr>
            <a:endParaRPr lang="pt-PT" sz="1200" dirty="0">
              <a:latin typeface="Arial Black" panose="020B0A04020102020204" pitchFamily="34" charset="0"/>
            </a:endParaRPr>
          </a:p>
          <a:p>
            <a:pPr>
              <a:lnSpc>
                <a:spcPct val="107000"/>
              </a:lnSpc>
            </a:pPr>
            <a:r>
              <a:rPr lang="pt-PT" sz="1200" b="1" cap="all" dirty="0">
                <a:latin typeface="Arial Black" panose="020B0A04020102020204" pitchFamily="34" charset="0"/>
              </a:rPr>
              <a:t> </a:t>
            </a:r>
            <a:endParaRPr lang="pt-PT" sz="1200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342900" lvl="0" indent="-342900">
              <a:lnSpc>
                <a:spcPct val="115000"/>
              </a:lnSpc>
              <a:buClr>
                <a:srgbClr val="EC3C5A"/>
              </a:buClr>
              <a:buSzPts val="1200"/>
              <a:buFont typeface="Calibri" panose="020F0502020204030204" pitchFamily="34" charset="0"/>
              <a:buChar char="•"/>
            </a:pPr>
            <a:endParaRPr lang="pt-PT" sz="1200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11" name="Título 1">
            <a:extLst>
              <a:ext uri="{FF2B5EF4-FFF2-40B4-BE49-F238E27FC236}">
                <a16:creationId xmlns="" xmlns:a16="http://schemas.microsoft.com/office/drawing/2014/main" id="{3D8E87D2-B00E-49BC-9224-B07B55807BB8}"/>
              </a:ext>
            </a:extLst>
          </p:cNvPr>
          <p:cNvSpPr txBox="1">
            <a:spLocks/>
          </p:cNvSpPr>
          <p:nvPr/>
        </p:nvSpPr>
        <p:spPr>
          <a:xfrm>
            <a:off x="3275856" y="-315416"/>
            <a:ext cx="4259508" cy="123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b="0" dirty="0">
                <a:solidFill>
                  <a:schemeClr val="tx1"/>
                </a:solidFill>
              </a:rPr>
              <a:t>Horta Escolar</a:t>
            </a:r>
          </a:p>
        </p:txBody>
      </p:sp>
      <p:pic>
        <p:nvPicPr>
          <p:cNvPr id="12" name="Picture 2" descr="Construtivismo: Teoria e Prática: Sequência didática: Horta Na escola">
            <a:extLst>
              <a:ext uri="{FF2B5EF4-FFF2-40B4-BE49-F238E27FC236}">
                <a16:creationId xmlns="" xmlns:a16="http://schemas.microsoft.com/office/drawing/2014/main" id="{0197C18B-36E7-4365-899F-4DD50435D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901" y="2219665"/>
            <a:ext cx="2319338" cy="13606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Nota de aviso com Linha 3 17">
            <a:extLst>
              <a:ext uri="{FF2B5EF4-FFF2-40B4-BE49-F238E27FC236}">
                <a16:creationId xmlns="" xmlns:a16="http://schemas.microsoft.com/office/drawing/2014/main" id="{F3A8B93E-BC6E-44E9-82A7-C3DA4ECC4D91}"/>
              </a:ext>
            </a:extLst>
          </p:cNvPr>
          <p:cNvSpPr/>
          <p:nvPr/>
        </p:nvSpPr>
        <p:spPr>
          <a:xfrm>
            <a:off x="251520" y="5373216"/>
            <a:ext cx="4077086" cy="1360678"/>
          </a:xfrm>
          <a:prstGeom prst="borderCallout3">
            <a:avLst>
              <a:gd name="adj1" fmla="val 32844"/>
              <a:gd name="adj2" fmla="val 100316"/>
              <a:gd name="adj3" fmla="val 38717"/>
              <a:gd name="adj4" fmla="val 109874"/>
              <a:gd name="adj5" fmla="val -44851"/>
              <a:gd name="adj6" fmla="val 94558"/>
              <a:gd name="adj7" fmla="val -150383"/>
              <a:gd name="adj8" fmla="val 10359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PT" sz="1100" b="1" dirty="0">
              <a:latin typeface="Arial Black" panose="020B0A04020102020204" pitchFamily="34" charset="0"/>
            </a:endParaRPr>
          </a:p>
          <a:p>
            <a:pPr algn="ctr"/>
            <a:endParaRPr lang="pt-PT" b="1" dirty="0">
              <a:latin typeface="Arial Black" panose="020B0A04020102020204" pitchFamily="34" charset="0"/>
            </a:endParaRPr>
          </a:p>
          <a:p>
            <a:pPr algn="ctr"/>
            <a:endParaRPr lang="pt-PT" b="1" dirty="0">
              <a:latin typeface="Arial Black" panose="020B0A04020102020204" pitchFamily="34" charset="0"/>
            </a:endParaRPr>
          </a:p>
          <a:p>
            <a:pPr algn="ctr"/>
            <a:endParaRPr lang="pt-PT" b="1" dirty="0">
              <a:latin typeface="Arial Black" panose="020B0A04020102020204" pitchFamily="34" charset="0"/>
            </a:endParaRPr>
          </a:p>
          <a:p>
            <a:pPr algn="ctr"/>
            <a:endParaRPr lang="pt-PT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pt-PT" b="1" dirty="0">
                <a:solidFill>
                  <a:srgbClr val="0070C0"/>
                </a:solidFill>
                <a:latin typeface="Arial Black" panose="020B0A04020102020204" pitchFamily="34" charset="0"/>
              </a:rPr>
              <a:t>Projeto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b="1" dirty="0">
                <a:solidFill>
                  <a:srgbClr val="000000"/>
                </a:solidFill>
                <a:latin typeface="Arial Black" panose="020B0A04020102020204" pitchFamily="34" charset="0"/>
              </a:rPr>
              <a:t>Gere projetos e toma decisões.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b="1" dirty="0">
                <a:solidFill>
                  <a:srgbClr val="000000"/>
                </a:solidFill>
                <a:latin typeface="Arial Black" panose="020B0A04020102020204" pitchFamily="34" charset="0"/>
              </a:rPr>
              <a:t>Desenvolve novas ideias de forma imaginativa e inovadora.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b="1" dirty="0">
                <a:solidFill>
                  <a:srgbClr val="000000"/>
                </a:solidFill>
                <a:latin typeface="Arial Black" panose="020B0A04020102020204" pitchFamily="34" charset="0"/>
              </a:rPr>
              <a:t>Manipula materiais e instrumentos diversificados de forma a criar produtos.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pt-PT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pt-PT" sz="800" b="1" dirty="0">
              <a:latin typeface="Arial Black" panose="020B0A0402010202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pt-PT" sz="1200" dirty="0">
              <a:latin typeface="Arial Black" panose="020B0A04020102020204" pitchFamily="34" charset="0"/>
            </a:endParaRPr>
          </a:p>
          <a:p>
            <a:pPr>
              <a:lnSpc>
                <a:spcPct val="107000"/>
              </a:lnSpc>
            </a:pPr>
            <a:endParaRPr lang="pt-PT" sz="1200" dirty="0">
              <a:latin typeface="Arial Black" panose="020B0A04020102020204" pitchFamily="34" charset="0"/>
            </a:endParaRPr>
          </a:p>
          <a:p>
            <a:pPr>
              <a:lnSpc>
                <a:spcPct val="107000"/>
              </a:lnSpc>
            </a:pPr>
            <a:r>
              <a:rPr lang="pt-PT" sz="1200" b="1" cap="all" dirty="0">
                <a:latin typeface="Arial Black" panose="020B0A04020102020204" pitchFamily="34" charset="0"/>
              </a:rPr>
              <a:t> </a:t>
            </a:r>
            <a:endParaRPr lang="pt-PT" sz="1200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342900" lvl="0" indent="-342900">
              <a:lnSpc>
                <a:spcPct val="115000"/>
              </a:lnSpc>
              <a:buClr>
                <a:srgbClr val="EC3C5A"/>
              </a:buClr>
              <a:buSzPts val="1200"/>
              <a:buFont typeface="Calibri" panose="020F0502020204030204" pitchFamily="34" charset="0"/>
              <a:buChar char="•"/>
            </a:pPr>
            <a:endParaRPr lang="pt-PT" sz="1200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524328" y="18864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1º Ciclo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0" y="260648"/>
            <a:ext cx="337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Competências a desenvolver</a:t>
            </a:r>
          </a:p>
        </p:txBody>
      </p:sp>
      <p:sp>
        <p:nvSpPr>
          <p:cNvPr id="15" name="Nota de aviso com Linha 3 17">
            <a:extLst>
              <a:ext uri="{FF2B5EF4-FFF2-40B4-BE49-F238E27FC236}">
                <a16:creationId xmlns="" xmlns:a16="http://schemas.microsoft.com/office/drawing/2014/main" id="{F3A8B93E-BC6E-44E9-82A7-C3DA4ECC4D91}"/>
              </a:ext>
            </a:extLst>
          </p:cNvPr>
          <p:cNvSpPr/>
          <p:nvPr/>
        </p:nvSpPr>
        <p:spPr>
          <a:xfrm>
            <a:off x="5066914" y="4725144"/>
            <a:ext cx="3969582" cy="1576702"/>
          </a:xfrm>
          <a:prstGeom prst="borderCallout3">
            <a:avLst>
              <a:gd name="adj1" fmla="val 13988"/>
              <a:gd name="adj2" fmla="val -222"/>
              <a:gd name="adj3" fmla="val -22920"/>
              <a:gd name="adj4" fmla="val -12576"/>
              <a:gd name="adj5" fmla="val -74415"/>
              <a:gd name="adj6" fmla="val -5722"/>
              <a:gd name="adj7" fmla="val -79289"/>
              <a:gd name="adj8" fmla="val -596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PT" sz="1100" b="1" dirty="0">
              <a:latin typeface="Arial Black" panose="020B0A04020102020204" pitchFamily="34" charset="0"/>
            </a:endParaRPr>
          </a:p>
          <a:p>
            <a:pPr algn="ctr"/>
            <a:endParaRPr lang="pt-PT" b="1" dirty="0">
              <a:latin typeface="Arial Black" panose="020B0A04020102020204" pitchFamily="34" charset="0"/>
            </a:endParaRPr>
          </a:p>
          <a:p>
            <a:pPr algn="ctr"/>
            <a:endParaRPr lang="pt-PT" b="1" dirty="0">
              <a:latin typeface="Arial Black" panose="020B0A04020102020204" pitchFamily="34" charset="0"/>
            </a:endParaRPr>
          </a:p>
          <a:p>
            <a:pPr algn="ctr"/>
            <a:endParaRPr lang="pt-PT" b="1" dirty="0">
              <a:latin typeface="Arial Black" panose="020B0A04020102020204" pitchFamily="34" charset="0"/>
            </a:endParaRPr>
          </a:p>
          <a:p>
            <a:pPr algn="ctr"/>
            <a:r>
              <a:rPr lang="pt-PT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Cidadania e Desenvolvimento</a:t>
            </a:r>
          </a:p>
          <a:p>
            <a:pPr algn="ctr"/>
            <a:r>
              <a:rPr lang="pt-PT" sz="11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(Temas a trabalhar)</a:t>
            </a:r>
            <a:endParaRPr lang="pt-PT" sz="11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dirty="0" smtClean="0">
                <a:latin typeface="Arial Black" pitchFamily="34" charset="0"/>
              </a:rPr>
              <a:t>Desenvolvimento Sustentável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dirty="0" smtClean="0">
                <a:latin typeface="Arial Black" pitchFamily="34" charset="0"/>
              </a:rPr>
              <a:t>Educação Ambiental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dirty="0" smtClean="0">
                <a:latin typeface="Arial Black" pitchFamily="34" charset="0"/>
              </a:rPr>
              <a:t>Saúde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dirty="0" smtClean="0">
                <a:latin typeface="Arial Black" pitchFamily="34" charset="0"/>
              </a:rPr>
              <a:t>Instituições e participação democrática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100" dirty="0" smtClean="0">
                <a:latin typeface="Arial Black" pitchFamily="34" charset="0"/>
              </a:rPr>
              <a:t>Mundo do Trabalho</a:t>
            </a:r>
            <a:endParaRPr lang="pt-PT" sz="1100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pt-PT" sz="800" b="1" dirty="0">
              <a:latin typeface="Arial Black" panose="020B0A0402010202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pt-PT" sz="1200" dirty="0">
              <a:latin typeface="Arial Black" panose="020B0A04020102020204" pitchFamily="34" charset="0"/>
            </a:endParaRPr>
          </a:p>
          <a:p>
            <a:pPr>
              <a:lnSpc>
                <a:spcPct val="107000"/>
              </a:lnSpc>
            </a:pPr>
            <a:endParaRPr lang="pt-PT" sz="1200" dirty="0">
              <a:latin typeface="Arial Black" panose="020B0A04020102020204" pitchFamily="34" charset="0"/>
            </a:endParaRPr>
          </a:p>
          <a:p>
            <a:pPr>
              <a:lnSpc>
                <a:spcPct val="107000"/>
              </a:lnSpc>
            </a:pPr>
            <a:r>
              <a:rPr lang="pt-PT" sz="1200" b="1" cap="all" dirty="0">
                <a:latin typeface="Arial Black" panose="020B0A04020102020204" pitchFamily="34" charset="0"/>
              </a:rPr>
              <a:t> </a:t>
            </a:r>
            <a:endParaRPr lang="pt-PT" sz="1200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342900" lvl="0" indent="-342900">
              <a:lnSpc>
                <a:spcPct val="115000"/>
              </a:lnSpc>
              <a:buClr>
                <a:srgbClr val="EC3C5A"/>
              </a:buClr>
              <a:buSzPts val="1200"/>
              <a:buFont typeface="Calibri" panose="020F0502020204030204" pitchFamily="34" charset="0"/>
              <a:buChar char="•"/>
            </a:pPr>
            <a:endParaRPr lang="pt-PT" sz="1200" dirty="0">
              <a:latin typeface="Arial Black" panose="020B0A04020102020204" pitchFamily="34" charset="0"/>
              <a:ea typeface="Calibri" panose="020F0502020204030204" pitchFamily="34" charset="0"/>
              <a:cs typeface="Calibri-Bold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01971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luência">
  <a:themeElements>
    <a:clrScheme name="Confluê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fluê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</TotalTime>
  <Words>1027</Words>
  <Application>Microsoft Office PowerPoint</Application>
  <PresentationFormat>Apresentação no Ecrã (4:3)</PresentationFormat>
  <Paragraphs>192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9" baseType="lpstr">
      <vt:lpstr>SimSun</vt:lpstr>
      <vt:lpstr>Arial</vt:lpstr>
      <vt:lpstr>Arial Black</vt:lpstr>
      <vt:lpstr>Calibri</vt:lpstr>
      <vt:lpstr>Calibri-Bold</vt:lpstr>
      <vt:lpstr>Lucida Sans Unicode</vt:lpstr>
      <vt:lpstr>Times New Roman</vt:lpstr>
      <vt:lpstr>Verdana</vt:lpstr>
      <vt:lpstr>Wingdings</vt:lpstr>
      <vt:lpstr>Wingdings 2</vt:lpstr>
      <vt:lpstr>Wingdings 3</vt:lpstr>
      <vt:lpstr>Confluência</vt:lpstr>
      <vt:lpstr>Projeto </vt:lpstr>
      <vt:lpstr>Horta Escolar</vt:lpstr>
      <vt:lpstr>Horta Escolar</vt:lpstr>
      <vt:lpstr>Horta Escolar</vt:lpstr>
      <vt:lpstr>Horta Escolar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</dc:title>
  <dc:creator>Temp</dc:creator>
  <cp:lastModifiedBy>Utilizador</cp:lastModifiedBy>
  <cp:revision>17</cp:revision>
  <dcterms:created xsi:type="dcterms:W3CDTF">2020-11-26T11:54:14Z</dcterms:created>
  <dcterms:modified xsi:type="dcterms:W3CDTF">2020-12-06T14:57:15Z</dcterms:modified>
</cp:coreProperties>
</file>